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56" r:id="rId5"/>
    <p:sldId id="347" r:id="rId6"/>
    <p:sldId id="348" r:id="rId7"/>
    <p:sldId id="319" r:id="rId8"/>
    <p:sldId id="286" r:id="rId9"/>
    <p:sldId id="343" r:id="rId10"/>
    <p:sldId id="344" r:id="rId11"/>
    <p:sldId id="289" r:id="rId12"/>
    <p:sldId id="359" r:id="rId13"/>
    <p:sldId id="360" r:id="rId14"/>
    <p:sldId id="361" r:id="rId15"/>
    <p:sldId id="362" r:id="rId16"/>
    <p:sldId id="357" r:id="rId17"/>
    <p:sldId id="349" r:id="rId18"/>
    <p:sldId id="358" r:id="rId19"/>
    <p:sldId id="350" r:id="rId20"/>
    <p:sldId id="363" r:id="rId21"/>
    <p:sldId id="351" r:id="rId22"/>
    <p:sldId id="352" r:id="rId23"/>
    <p:sldId id="364" r:id="rId24"/>
    <p:sldId id="353" r:id="rId25"/>
    <p:sldId id="354" r:id="rId26"/>
    <p:sldId id="365" r:id="rId27"/>
    <p:sldId id="370" r:id="rId28"/>
    <p:sldId id="355" r:id="rId29"/>
    <p:sldId id="369" r:id="rId30"/>
    <p:sldId id="356" r:id="rId31"/>
    <p:sldId id="366" r:id="rId32"/>
    <p:sldId id="368" r:id="rId33"/>
    <p:sldId id="367" r:id="rId34"/>
    <p:sldId id="259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6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48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06-02-2026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Europese datastrategie (</a:t>
            </a:r>
            <a:r>
              <a:rPr lang="nl-NL" dirty="0" err="1"/>
              <a:t>vb</a:t>
            </a:r>
            <a:r>
              <a:rPr lang="nl-NL" dirty="0"/>
              <a:t> </a:t>
            </a:r>
            <a:r>
              <a:rPr lang="nl-NL" dirty="0" err="1"/>
              <a:t>HVD’s</a:t>
            </a:r>
            <a:r>
              <a:rPr lang="nl-NL" dirty="0"/>
              <a:t> uit Open Data Directive)</a:t>
            </a:r>
          </a:p>
          <a:p>
            <a:r>
              <a:rPr lang="nl-NL" dirty="0"/>
              <a:t>Federatief Datastelsel (domein overstijgende marktplaats waar vraag en aanbod bij elkaar komen.)</a:t>
            </a:r>
          </a:p>
          <a:p>
            <a:r>
              <a:rPr lang="nl-NL" dirty="0"/>
              <a:t>Common </a:t>
            </a:r>
            <a:r>
              <a:rPr lang="nl-NL" dirty="0" err="1"/>
              <a:t>Ground</a:t>
            </a:r>
            <a:r>
              <a:rPr lang="nl-NL" dirty="0"/>
              <a:t> (informatiekundige visie VNG)</a:t>
            </a:r>
          </a:p>
          <a:p>
            <a:r>
              <a:rPr lang="nl-NL" dirty="0"/>
              <a:t>Zicht op Nederland (Visie  GI-beraad met als programma’s : datafundament (organisatie-overstijgend, multifunctioneel</a:t>
            </a:r>
          </a:p>
          <a:p>
            <a:r>
              <a:rPr lang="nl-NL" dirty="0"/>
              <a:t>gegevenslandschap) en Digital </a:t>
            </a:r>
            <a:r>
              <a:rPr lang="nl-NL" dirty="0" err="1"/>
              <a:t>Twins</a:t>
            </a:r>
            <a:r>
              <a:rPr lang="nl-NL" dirty="0"/>
              <a:t>)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50CE13-1BEF-4160-AAFC-1156D47D2D2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79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06-02-2026</a:t>
            </a:fld>
            <a:endParaRPr lang="nl-NL" dirty="0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06-02-2026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06-02-2026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06-02-2026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06-02-2026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06-02-2026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06-02-2026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06-02-2026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06-02-2026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06-02-2026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06-02-2026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06-02-2026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06-02-2026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06-02-2026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06-02-2026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	</a:t>
            </a:r>
          </a:p>
          <a:p>
            <a:pPr marL="0" lvl="0" indent="0" algn="ctr">
              <a:buNone/>
            </a:pPr>
            <a:endParaRPr lang="fr-FR" dirty="0"/>
          </a:p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06-02-2026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06-02-2026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06-02-2026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06-02-2026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217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06-02-2026</a:t>
            </a:fld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06-02-2026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06-02-2026</a:t>
            </a:fld>
            <a:endParaRPr lang="nl-NL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06-02-2026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06-02-2026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06-02-2026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06-02-2026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  <p:sldLayoutId id="2147483683" r:id="rId33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portal.ogc.org/files/1081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portal.ogc.org/files/108198#creat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9.png"/><Relationship Id="rId11" Type="http://schemas.openxmlformats.org/officeDocument/2006/relationships/image" Target="../media/image23.svg"/><Relationship Id="rId5" Type="http://schemas.openxmlformats.org/officeDocument/2006/relationships/image" Target="../media/image18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microsoft.com/office/2007/relationships/hdphoto" Target="../media/hdphoto1.wdp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OGC API Features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2095" y="3762667"/>
            <a:ext cx="4268067" cy="316222"/>
          </a:xfrm>
        </p:spPr>
        <p:txBody>
          <a:bodyPr/>
          <a:lstStyle/>
          <a:p>
            <a:r>
              <a:rPr lang="nl-NL" dirty="0"/>
              <a:t>Bart De Lathouwer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35896"/>
            <a:ext cx="2653506" cy="216000"/>
          </a:xfrm>
        </p:spPr>
        <p:txBody>
          <a:bodyPr/>
          <a:lstStyle/>
          <a:p>
            <a:fld id="{875EA9B3-809F-44BB-B7CF-79FF1B0E462C}" type="datetime2">
              <a:rPr lang="nl-NL" smtClean="0"/>
              <a:pPr/>
              <a:t>vrijdag 6 februari 2026</a:t>
            </a:fld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 dirty="0"/>
          </a:p>
        </p:txBody>
      </p:sp>
      <p:sp>
        <p:nvSpPr>
          <p:cNvPr id="9" name="Ondertitel 8">
            <a:extLst>
              <a:ext uri="{FF2B5EF4-FFF2-40B4-BE49-F238E27FC236}">
                <a16:creationId xmlns:a16="http://schemas.microsoft.com/office/drawing/2014/main" id="{26AD830A-BA6A-6E0A-AA3C-8AF817139A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4, </a:t>
            </a:r>
            <a:r>
              <a:rPr lang="en-US" dirty="0" err="1"/>
              <a:t>Muteren</a:t>
            </a:r>
            <a:endParaRPr lang="en-NL"/>
          </a:p>
        </p:txBody>
      </p:sp>
      <p:pic>
        <p:nvPicPr>
          <p:cNvPr id="6" name="Afbeelding 5" descr="Afbeelding met sport, schoeisel, tekst, poster&#10;&#10;Automatisch gegenereerde beschrijving">
            <a:extLst>
              <a:ext uri="{FF2B5EF4-FFF2-40B4-BE49-F238E27FC236}">
                <a16:creationId xmlns:a16="http://schemas.microsoft.com/office/drawing/2014/main" id="{A47EE3B2-E428-141F-49EC-98F594C5A2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012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E7C92-BDB5-E796-B573-21D079B2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B1A56-6846-5768-9BB5-76D85344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up the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88C7C-FB22-9D57-DFAB-ED79035E9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10</a:t>
            </a:fld>
            <a:endParaRPr lang="nl-NL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CF529F-300C-DE6B-96F5-9E42412E0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609" y="1372472"/>
            <a:ext cx="8068381" cy="5264867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1777739-4F45-62AE-6432-D8EF1988C9F1}"/>
              </a:ext>
            </a:extLst>
          </p:cNvPr>
          <p:cNvSpPr/>
          <p:nvPr/>
        </p:nvSpPr>
        <p:spPr>
          <a:xfrm>
            <a:off x="4277249" y="3908808"/>
            <a:ext cx="1269442" cy="643095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7F6FAF-4659-2283-785C-AB142B75DF4F}"/>
              </a:ext>
            </a:extLst>
          </p:cNvPr>
          <p:cNvSpPr/>
          <p:nvPr/>
        </p:nvSpPr>
        <p:spPr>
          <a:xfrm>
            <a:off x="2111829" y="1280160"/>
            <a:ext cx="1269442" cy="643095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DD72A5-DE2C-8DCD-EAC8-DB48AEB50C47}"/>
              </a:ext>
            </a:extLst>
          </p:cNvPr>
          <p:cNvSpPr txBox="1"/>
          <p:nvPr/>
        </p:nvSpPr>
        <p:spPr>
          <a:xfrm>
            <a:off x="3260599" y="173858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E71FC9-A32F-CB88-CA3F-146547F235D2}"/>
              </a:ext>
            </a:extLst>
          </p:cNvPr>
          <p:cNvSpPr txBox="1"/>
          <p:nvPr/>
        </p:nvSpPr>
        <p:spPr>
          <a:xfrm>
            <a:off x="5546691" y="4284171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40478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A80E4-50E5-939B-921A-E1582117B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A34C017C-09F9-D3AA-E0D1-B4F8B44EA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694" y="1508551"/>
            <a:ext cx="4580871" cy="377688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D1EF2A-A918-1766-3214-FF9C01DA5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DAB25-5442-0B86-CA9A-77521090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11</a:t>
            </a:fld>
            <a:endParaRPr lang="nl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16FFD2-C9E4-9FAE-38D6-485ED8FEA5E9}"/>
              </a:ext>
            </a:extLst>
          </p:cNvPr>
          <p:cNvSpPr/>
          <p:nvPr/>
        </p:nvSpPr>
        <p:spPr>
          <a:xfrm>
            <a:off x="4387781" y="1508551"/>
            <a:ext cx="1269442" cy="643095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9F67822-D053-AF8C-0A22-3D07658BB63F}"/>
              </a:ext>
            </a:extLst>
          </p:cNvPr>
          <p:cNvSpPr/>
          <p:nvPr/>
        </p:nvSpPr>
        <p:spPr>
          <a:xfrm>
            <a:off x="3006132" y="4372332"/>
            <a:ext cx="1269442" cy="643095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F3588B-BFB4-8901-E7FD-8F128BF212BC}"/>
              </a:ext>
            </a:extLst>
          </p:cNvPr>
          <p:cNvSpPr txBox="1"/>
          <p:nvPr/>
        </p:nvSpPr>
        <p:spPr>
          <a:xfrm>
            <a:off x="2625405" y="450921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450699-EF60-8A84-5861-EAA0B7DF512A}"/>
              </a:ext>
            </a:extLst>
          </p:cNvPr>
          <p:cNvSpPr txBox="1"/>
          <p:nvPr/>
        </p:nvSpPr>
        <p:spPr>
          <a:xfrm>
            <a:off x="4870056" y="1084023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09457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98578-CF11-41B8-10AC-F8F5ADD9E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7451-102C-D194-B722-68836A25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B657C-879C-A61D-34E9-4C93DA37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12</a:t>
            </a:fld>
            <a:endParaRPr lang="nl-NL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4FD0F6-BCF8-E308-AE03-616642C95F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3759" y="1372468"/>
            <a:ext cx="8224481" cy="535717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CC03CBC-6169-DE1B-CD50-3163A2DBBBB2}"/>
              </a:ext>
            </a:extLst>
          </p:cNvPr>
          <p:cNvSpPr/>
          <p:nvPr/>
        </p:nvSpPr>
        <p:spPr>
          <a:xfrm>
            <a:off x="3197050" y="3940253"/>
            <a:ext cx="3615732" cy="2259580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3615732"/>
                      <a:gd name="csY0" fmla="*/ 1129790 h 2259580"/>
                      <a:gd name="csX1" fmla="*/ 1807866 w 3615732"/>
                      <a:gd name="csY1" fmla="*/ 0 h 2259580"/>
                      <a:gd name="csX2" fmla="*/ 3615732 w 3615732"/>
                      <a:gd name="csY2" fmla="*/ 1129790 h 2259580"/>
                      <a:gd name="csX3" fmla="*/ 1807866 w 3615732"/>
                      <a:gd name="csY3" fmla="*/ 2259580 h 2259580"/>
                      <a:gd name="csX4" fmla="*/ 0 w 3615732"/>
                      <a:gd name="csY4" fmla="*/ 1129790 h 2259580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</a:cxnLst>
                    <a:rect l="l" t="t" r="r" b="b"/>
                    <a:pathLst>
                      <a:path w="3615732" h="2259580" extrusionOk="0">
                        <a:moveTo>
                          <a:pt x="0" y="1129790"/>
                        </a:moveTo>
                        <a:cubicBezTo>
                          <a:pt x="-170422" y="400704"/>
                          <a:pt x="672766" y="51284"/>
                          <a:pt x="1807866" y="0"/>
                        </a:cubicBezTo>
                        <a:cubicBezTo>
                          <a:pt x="2846498" y="8458"/>
                          <a:pt x="3510884" y="509158"/>
                          <a:pt x="3615732" y="1129790"/>
                        </a:cubicBezTo>
                        <a:cubicBezTo>
                          <a:pt x="3522792" y="1844517"/>
                          <a:pt x="2764415" y="2491221"/>
                          <a:pt x="1807866" y="2259580"/>
                        </a:cubicBezTo>
                        <a:cubicBezTo>
                          <a:pt x="659358" y="2177484"/>
                          <a:pt x="70084" y="1787242"/>
                          <a:pt x="0" y="112979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ADE5EE-F515-5955-AAF4-97E937C82E0B}"/>
              </a:ext>
            </a:extLst>
          </p:cNvPr>
          <p:cNvSpPr/>
          <p:nvPr/>
        </p:nvSpPr>
        <p:spPr>
          <a:xfrm>
            <a:off x="6997002" y="1280160"/>
            <a:ext cx="1634532" cy="710460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sX0" fmla="*/ 0 w 1634532"/>
                      <a:gd name="csY0" fmla="*/ 355230 h 710460"/>
                      <a:gd name="csX1" fmla="*/ 817266 w 1634532"/>
                      <a:gd name="csY1" fmla="*/ 0 h 710460"/>
                      <a:gd name="csX2" fmla="*/ 1634532 w 1634532"/>
                      <a:gd name="csY2" fmla="*/ 355230 h 710460"/>
                      <a:gd name="csX3" fmla="*/ 817266 w 1634532"/>
                      <a:gd name="csY3" fmla="*/ 710460 h 710460"/>
                      <a:gd name="csX4" fmla="*/ 0 w 1634532"/>
                      <a:gd name="csY4" fmla="*/ 355230 h 710460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</a:cxnLst>
                    <a:rect l="l" t="t" r="r" b="b"/>
                    <a:pathLst>
                      <a:path w="1634532" h="710460" extrusionOk="0">
                        <a:moveTo>
                          <a:pt x="0" y="355230"/>
                        </a:moveTo>
                        <a:cubicBezTo>
                          <a:pt x="-97847" y="163227"/>
                          <a:pt x="375689" y="9622"/>
                          <a:pt x="817266" y="0"/>
                        </a:cubicBezTo>
                        <a:cubicBezTo>
                          <a:pt x="1274394" y="11831"/>
                          <a:pt x="1636276" y="212266"/>
                          <a:pt x="1634532" y="355230"/>
                        </a:cubicBezTo>
                        <a:cubicBezTo>
                          <a:pt x="1612705" y="518487"/>
                          <a:pt x="1293704" y="740776"/>
                          <a:pt x="817266" y="710460"/>
                        </a:cubicBezTo>
                        <a:cubicBezTo>
                          <a:pt x="370626" y="692890"/>
                          <a:pt x="12239" y="574237"/>
                          <a:pt x="0" y="35523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82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FEC6-B0FF-EFEA-4062-35C93B59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 – Ready? Let’s do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B2E7E-0CB8-87B0-A305-546938005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72" y="3233358"/>
            <a:ext cx="11587855" cy="176281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portal.ogc.org</a:t>
            </a:r>
            <a:r>
              <a:rPr lang="en-US" dirty="0">
                <a:hlinkClick r:id="rId2"/>
              </a:rPr>
              <a:t>/files/108198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2E887-A931-0249-A931-ABF76E4C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13</a:t>
            </a:fld>
            <a:endParaRPr lang="nl-NL"/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4195D3C-CB6E-D178-4EAB-092C134DC3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0038" y="1593562"/>
            <a:ext cx="7772400" cy="958720"/>
          </a:xfrm>
          <a:prstGeom prst="rect">
            <a:avLst/>
          </a:prstGeom>
        </p:spPr>
      </p:pic>
      <p:pic>
        <p:nvPicPr>
          <p:cNvPr id="8" name="Picture 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32C9329E-5CDB-EE04-FADB-7AA806E545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3653" y="1382849"/>
            <a:ext cx="5034225" cy="512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68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D8EB-37FE-DA4A-4701-BB58951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- Create</a:t>
            </a:r>
          </a:p>
        </p:txBody>
      </p:sp>
      <p:pic>
        <p:nvPicPr>
          <p:cNvPr id="6" name="Content Placeholder 5" descr="A screenshot of a computer screen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61237F02-BE62-93DD-D2D0-59E3DCDEC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clrChange>
              <a:clrFrom>
                <a:srgbClr val="F7F7F8"/>
              </a:clrFrom>
              <a:clrTo>
                <a:srgbClr val="F7F7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509643"/>
            <a:ext cx="11780062" cy="45696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ECA04-F583-7E8F-4DF2-6132720D1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767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9CDB0-730F-25AF-99B2-0A910A7F7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318D-5019-DE87-2E8D-5C237CE5B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- Create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C79F6-6A54-5310-8CA8-9349E8ED4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15</a:t>
            </a:fld>
            <a:endParaRPr lang="nl-NL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D6795C-5C51-4F6D-3682-6F8F5EEFA3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7268" y="1455476"/>
            <a:ext cx="8977463" cy="518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9A5F7-053D-607F-8C11-65D097A73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63D02-42E7-5F0C-EC2D-AC175154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- Replace</a:t>
            </a:r>
          </a:p>
        </p:txBody>
      </p:sp>
      <p:pic>
        <p:nvPicPr>
          <p:cNvPr id="6" name="Content Placeholder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FEDDEBB-7251-9177-A0AF-A1D3C52FB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7F7F8"/>
              </a:clrFrom>
              <a:clrTo>
                <a:srgbClr val="F7F7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848" y="1708841"/>
            <a:ext cx="11096304" cy="373864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21519-9E9D-CEB1-C2F5-6A26AD0E5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3876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155D9-3BFA-321B-E012-B7C703FDD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BA00-C412-72F8-CF8F-A11195B0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- Replace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238F6-D5C2-6E91-20D8-8ED171A5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17</a:t>
            </a:fld>
            <a:endParaRPr lang="nl-NL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4FC09C-23F6-3044-B231-CFF5B7ECF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498" y="1353820"/>
            <a:ext cx="8983004" cy="5283519"/>
          </a:xfrm>
        </p:spPr>
      </p:pic>
    </p:spTree>
    <p:extLst>
      <p:ext uri="{BB962C8B-B14F-4D97-AF65-F5344CB8AC3E}">
        <p14:creationId xmlns:p14="http://schemas.microsoft.com/office/powerpoint/2010/main" val="353784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8D2F3-048C-29DF-EF03-34ADB5628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CCAD-6F8E-B15B-AB16-DFD5B3B34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- Delete</a:t>
            </a:r>
          </a:p>
        </p:txBody>
      </p:sp>
      <p:pic>
        <p:nvPicPr>
          <p:cNvPr id="6" name="Content Placeholder 5" descr="A close-up of a screen&#10;&#10;AI-generated content may be incorrect.">
            <a:extLst>
              <a:ext uri="{FF2B5EF4-FFF2-40B4-BE49-F238E27FC236}">
                <a16:creationId xmlns:a16="http://schemas.microsoft.com/office/drawing/2014/main" id="{82F2DAD1-6932-8E56-E30F-2C100CE52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7F7F8"/>
              </a:clrFrom>
              <a:clrTo>
                <a:srgbClr val="F7F7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05" y="1628663"/>
            <a:ext cx="11832618" cy="30116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3DE99-93C3-495D-70A1-5B40DE245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8590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D5C45-7EFF-E837-52FD-814C0BF42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2EAD-202A-ADA2-4B73-C8856134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pic>
        <p:nvPicPr>
          <p:cNvPr id="6" name="Content Placeholder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1A2EFC2-0D04-509F-43BD-E7B475595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7F7F8"/>
              </a:clrFrom>
              <a:clrTo>
                <a:srgbClr val="F7F7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155" y="1657501"/>
            <a:ext cx="11430752" cy="32841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5EEEA-1909-F230-4268-3AF1475C4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8934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Agenda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Duur : [10:00 tot 16:00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Korte intro, </a:t>
            </a:r>
            <a:r>
              <a:rPr lang="en-US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welkom</a:t>
            </a: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voorstelrondje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Korte intro OGC API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nl-B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Aan de slag met NodeJS, Express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en-US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Muteren</a:t>
            </a:r>
            <a:endParaRPr lang="en-US" sz="18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>
              <a:buFont typeface="Aptos" panose="020B0004020202020204" pitchFamily="34" charset="0"/>
              <a:buChar char="-"/>
            </a:pPr>
            <a:r>
              <a:rPr lang="en-US" sz="1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Requirements Class "Create/Replace/Delete"</a:t>
            </a:r>
          </a:p>
          <a:p>
            <a:pPr marL="1143000" lvl="2">
              <a:buFont typeface="Aptos" panose="020B0004020202020204" pitchFamily="34" charset="0"/>
              <a:buChar char="-"/>
            </a:pPr>
            <a:r>
              <a:rPr lang="en-US" sz="1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POST – Create</a:t>
            </a:r>
          </a:p>
          <a:p>
            <a:pPr marL="1143000" lvl="2">
              <a:buFont typeface="Aptos" panose="020B0004020202020204" pitchFamily="34" charset="0"/>
              <a:buChar char="-"/>
            </a:pPr>
            <a:r>
              <a:rPr lang="en-US" sz="1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PUT – Replace</a:t>
            </a:r>
          </a:p>
          <a:p>
            <a:pPr marL="1143000" lvl="2">
              <a:buFont typeface="Aptos" panose="020B0004020202020204" pitchFamily="34" charset="0"/>
              <a:buChar char="-"/>
            </a:pPr>
            <a:r>
              <a:rPr lang="en-US" sz="1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DELETE</a:t>
            </a:r>
          </a:p>
          <a:p>
            <a:pPr marL="1143000" lvl="2">
              <a:buFont typeface="Aptos" panose="020B0004020202020204" pitchFamily="34" charset="0"/>
              <a:buChar char="-"/>
            </a:pPr>
            <a:r>
              <a:rPr lang="en-US" sz="1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OPTIONS</a:t>
            </a:r>
          </a:p>
          <a:p>
            <a:pPr marL="685800" lvl="1">
              <a:buFont typeface="Aptos" panose="020B0004020202020204" pitchFamily="34" charset="0"/>
              <a:buChar char="-"/>
            </a:pPr>
            <a:r>
              <a:rPr lang="en-US" sz="1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Requirements Class "Update”</a:t>
            </a:r>
          </a:p>
          <a:p>
            <a:pPr marL="1143000" lvl="2">
              <a:buFont typeface="Aptos" panose="020B0004020202020204" pitchFamily="34" charset="0"/>
              <a:buChar char="-"/>
            </a:pPr>
            <a:r>
              <a:rPr lang="en-US" sz="1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PATCH – Update</a:t>
            </a:r>
          </a:p>
          <a:p>
            <a:pPr marL="685800" lvl="1">
              <a:buFont typeface="Aptos" panose="020B0004020202020204" pitchFamily="34" charset="0"/>
              <a:buChar char="-"/>
            </a:pPr>
            <a:r>
              <a:rPr lang="en-US" sz="1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Requirements Class "Optimistic Locking”</a:t>
            </a:r>
          </a:p>
          <a:p>
            <a:pPr marL="1143000" lvl="2">
              <a:buFont typeface="Aptos" panose="020B0004020202020204" pitchFamily="34" charset="0"/>
              <a:buChar char="-"/>
            </a:pPr>
            <a:r>
              <a:rPr lang="en-US" sz="1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Timestamp</a:t>
            </a:r>
          </a:p>
          <a:p>
            <a:pPr marL="1143000" lvl="2">
              <a:buFont typeface="Aptos" panose="020B0004020202020204" pitchFamily="34" charset="0"/>
              <a:buChar char="-"/>
            </a:pPr>
            <a:r>
              <a:rPr lang="en-US" sz="1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Etags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endParaRPr lang="en-US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685800" lvl="1">
              <a:buFont typeface="Aptos" panose="020B0004020202020204" pitchFamily="34" charset="0"/>
              <a:buChar char="-"/>
            </a:pP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685800" lvl="1">
              <a:buFont typeface="Aptos" panose="020B0004020202020204" pitchFamily="34" charset="0"/>
              <a:buChar char="-"/>
            </a:pPr>
            <a:endParaRPr lang="nl-NL" sz="14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485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3F85E-C85F-245E-C8FD-EFC7D8CD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48D2A-75B5-E69C-138E-89F8EC62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268BA-9D64-A8E8-04E0-2250A803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20</a:t>
            </a:fld>
            <a:endParaRPr lang="nl-NL"/>
          </a:p>
        </p:txBody>
      </p:sp>
      <p:pic>
        <p:nvPicPr>
          <p:cNvPr id="8" name="Content Placeholder 7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52599A96-0CBB-208F-2D40-387E70447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clrChange>
              <a:clrFrom>
                <a:srgbClr val="F7F7F8"/>
              </a:clrFrom>
              <a:clrTo>
                <a:srgbClr val="F7F7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904" y="4286382"/>
            <a:ext cx="7903595" cy="2176973"/>
          </a:xfrm>
        </p:spPr>
      </p:pic>
      <p:pic>
        <p:nvPicPr>
          <p:cNvPr id="10" name="Picture 9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E78C9B86-D70F-49A9-B909-5609F7857A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8"/>
              </a:clrFrom>
              <a:clrTo>
                <a:srgbClr val="F7F7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905" y="1280160"/>
            <a:ext cx="7772400" cy="216256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7B0C165-2909-663A-7712-F117F46980A5}"/>
              </a:ext>
            </a:extLst>
          </p:cNvPr>
          <p:cNvSpPr/>
          <p:nvPr/>
        </p:nvSpPr>
        <p:spPr>
          <a:xfrm>
            <a:off x="5693494" y="1738536"/>
            <a:ext cx="794853" cy="586378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sX0" fmla="*/ 0 w 1634532"/>
                      <a:gd name="csY0" fmla="*/ 355230 h 710460"/>
                      <a:gd name="csX1" fmla="*/ 817266 w 1634532"/>
                      <a:gd name="csY1" fmla="*/ 0 h 710460"/>
                      <a:gd name="csX2" fmla="*/ 1634532 w 1634532"/>
                      <a:gd name="csY2" fmla="*/ 355230 h 710460"/>
                      <a:gd name="csX3" fmla="*/ 817266 w 1634532"/>
                      <a:gd name="csY3" fmla="*/ 710460 h 710460"/>
                      <a:gd name="csX4" fmla="*/ 0 w 1634532"/>
                      <a:gd name="csY4" fmla="*/ 355230 h 710460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</a:cxnLst>
                    <a:rect l="l" t="t" r="r" b="b"/>
                    <a:pathLst>
                      <a:path w="1634532" h="710460" extrusionOk="0">
                        <a:moveTo>
                          <a:pt x="0" y="355230"/>
                        </a:moveTo>
                        <a:cubicBezTo>
                          <a:pt x="-97847" y="163227"/>
                          <a:pt x="375689" y="9622"/>
                          <a:pt x="817266" y="0"/>
                        </a:cubicBezTo>
                        <a:cubicBezTo>
                          <a:pt x="1274394" y="11831"/>
                          <a:pt x="1636276" y="212266"/>
                          <a:pt x="1634532" y="355230"/>
                        </a:cubicBezTo>
                        <a:cubicBezTo>
                          <a:pt x="1612705" y="518487"/>
                          <a:pt x="1293704" y="740776"/>
                          <a:pt x="817266" y="710460"/>
                        </a:cubicBezTo>
                        <a:cubicBezTo>
                          <a:pt x="370626" y="692890"/>
                          <a:pt x="12239" y="574237"/>
                          <a:pt x="0" y="35523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2E23F8-BAA2-3150-10DD-FFD9779199C8}"/>
              </a:ext>
            </a:extLst>
          </p:cNvPr>
          <p:cNvSpPr/>
          <p:nvPr/>
        </p:nvSpPr>
        <p:spPr>
          <a:xfrm>
            <a:off x="5712951" y="4664408"/>
            <a:ext cx="1634532" cy="710460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sX0" fmla="*/ 0 w 1634532"/>
                      <a:gd name="csY0" fmla="*/ 355230 h 710460"/>
                      <a:gd name="csX1" fmla="*/ 817266 w 1634532"/>
                      <a:gd name="csY1" fmla="*/ 0 h 710460"/>
                      <a:gd name="csX2" fmla="*/ 1634532 w 1634532"/>
                      <a:gd name="csY2" fmla="*/ 355230 h 710460"/>
                      <a:gd name="csX3" fmla="*/ 817266 w 1634532"/>
                      <a:gd name="csY3" fmla="*/ 710460 h 710460"/>
                      <a:gd name="csX4" fmla="*/ 0 w 1634532"/>
                      <a:gd name="csY4" fmla="*/ 355230 h 710460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</a:cxnLst>
                    <a:rect l="l" t="t" r="r" b="b"/>
                    <a:pathLst>
                      <a:path w="1634532" h="710460" extrusionOk="0">
                        <a:moveTo>
                          <a:pt x="0" y="355230"/>
                        </a:moveTo>
                        <a:cubicBezTo>
                          <a:pt x="-97847" y="163227"/>
                          <a:pt x="375689" y="9622"/>
                          <a:pt x="817266" y="0"/>
                        </a:cubicBezTo>
                        <a:cubicBezTo>
                          <a:pt x="1274394" y="11831"/>
                          <a:pt x="1636276" y="212266"/>
                          <a:pt x="1634532" y="355230"/>
                        </a:cubicBezTo>
                        <a:cubicBezTo>
                          <a:pt x="1612705" y="518487"/>
                          <a:pt x="1293704" y="740776"/>
                          <a:pt x="817266" y="710460"/>
                        </a:cubicBezTo>
                        <a:cubicBezTo>
                          <a:pt x="370626" y="692890"/>
                          <a:pt x="12239" y="574237"/>
                          <a:pt x="0" y="35523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24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B50FD-6DE7-E5A6-D492-3E57A8033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B74F-5366-67BB-D44B-A06BA8A9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PATCH - Update </a:t>
            </a:r>
          </a:p>
        </p:txBody>
      </p:sp>
      <p:pic>
        <p:nvPicPr>
          <p:cNvPr id="6" name="Content Placeholder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88A54F7-2D3A-1086-1884-C1BF6F8B8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7F7F8"/>
              </a:clrFrom>
              <a:clrTo>
                <a:srgbClr val="F7F7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277" y="1633857"/>
            <a:ext cx="10584084" cy="411518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0E075-BA79-C13E-8197-01C5C01A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6493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EE061-FAE5-DD4D-A380-F4D59C368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B6E4B-F2CF-EA8C-266A-3D7F6149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PATCH – Update. Schema impositions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C4B4A-1EC0-CC03-2E2B-32C73EE3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22</a:t>
            </a:fld>
            <a:endParaRPr lang="nl-NL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45BF1C-5CCB-11FE-AFAD-59D1A65F4B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654" y="1482740"/>
            <a:ext cx="11603053" cy="416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81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FB85D-1ED5-C184-CF61-8D969175E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7C58-8028-8654-24E9-4B66D8A7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Optimistic Locking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01E2A-904B-459C-2E68-8AB2BE6A8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Timestamps</a:t>
            </a:r>
          </a:p>
          <a:p>
            <a:r>
              <a:rPr lang="en-US"/>
              <a:t>ETags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616BC-66A5-39AB-4C7C-B941952F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71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92600-4ADA-A77E-83A4-22BB5AE72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18C8DDAF-EF2B-5504-2DE0-0E775110A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855" y="1524404"/>
            <a:ext cx="10559903" cy="4691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C6FCF-6F4C-FE19-6F34-7630EBEA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Optimistic Locking – server side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70FC4-3EC9-719B-B632-9F43528EE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24</a:t>
            </a:fld>
            <a:endParaRPr lang="nl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3B7582-DE04-8B7D-CBA0-8E8B642B4816}"/>
              </a:ext>
            </a:extLst>
          </p:cNvPr>
          <p:cNvSpPr/>
          <p:nvPr/>
        </p:nvSpPr>
        <p:spPr>
          <a:xfrm>
            <a:off x="1189587" y="4813534"/>
            <a:ext cx="3032215" cy="1402439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sX0" fmla="*/ 0 w 1634532"/>
                      <a:gd name="csY0" fmla="*/ 355230 h 710460"/>
                      <a:gd name="csX1" fmla="*/ 817266 w 1634532"/>
                      <a:gd name="csY1" fmla="*/ 0 h 710460"/>
                      <a:gd name="csX2" fmla="*/ 1634532 w 1634532"/>
                      <a:gd name="csY2" fmla="*/ 355230 h 710460"/>
                      <a:gd name="csX3" fmla="*/ 817266 w 1634532"/>
                      <a:gd name="csY3" fmla="*/ 710460 h 710460"/>
                      <a:gd name="csX4" fmla="*/ 0 w 1634532"/>
                      <a:gd name="csY4" fmla="*/ 355230 h 710460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</a:cxnLst>
                    <a:rect l="l" t="t" r="r" b="b"/>
                    <a:pathLst>
                      <a:path w="1634532" h="710460" extrusionOk="0">
                        <a:moveTo>
                          <a:pt x="0" y="355230"/>
                        </a:moveTo>
                        <a:cubicBezTo>
                          <a:pt x="-97847" y="163227"/>
                          <a:pt x="375689" y="9622"/>
                          <a:pt x="817266" y="0"/>
                        </a:cubicBezTo>
                        <a:cubicBezTo>
                          <a:pt x="1274394" y="11831"/>
                          <a:pt x="1636276" y="212266"/>
                          <a:pt x="1634532" y="355230"/>
                        </a:cubicBezTo>
                        <a:cubicBezTo>
                          <a:pt x="1612705" y="518487"/>
                          <a:pt x="1293704" y="740776"/>
                          <a:pt x="817266" y="710460"/>
                        </a:cubicBezTo>
                        <a:cubicBezTo>
                          <a:pt x="370626" y="692890"/>
                          <a:pt x="12239" y="574237"/>
                          <a:pt x="0" y="35523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64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FACE-1E70-FC2B-6725-51DC8A746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F157-5E25-5BAA-9924-C0256DC6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Optimistic Locking - </a:t>
            </a:r>
            <a:r>
              <a:rPr lang="en-US" dirty="0"/>
              <a:t>Timestamps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AD209-4494-66DF-EB3A-7B7C33CE9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Last-Modified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If-Unmodified-Since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AA915-F843-6A34-6A71-6A0D6E44B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25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2A2573-DA6C-622F-BA8B-2B4555B424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022" y="3232249"/>
            <a:ext cx="11192070" cy="108683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2630EF-8589-3B76-C6D3-6FB5E95A0B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983" y="4064400"/>
            <a:ext cx="5073842" cy="254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42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0F9E5-84AE-1EBD-3905-D3F9BB728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60E96-B823-3F8F-8483-79C18197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Optimistic Locking - </a:t>
            </a:r>
            <a:r>
              <a:rPr lang="en-US" dirty="0"/>
              <a:t>Timestamps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7589F-A479-FCD6-B338-D5EBE778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26</a:t>
            </a:fld>
            <a:endParaRPr lang="nl-NL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BC568F-9F12-1144-E235-2F88DFD6B3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7F7F8"/>
              </a:clrFrom>
              <a:clrTo>
                <a:srgbClr val="F7F7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5772" y="1130300"/>
            <a:ext cx="4859405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62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91DDA-986E-7EFB-D863-5C5E8C0BA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7619E-FB2A-6D3C-ABEA-7E6C4CAB8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Optimistic Locking - </a:t>
            </a:r>
            <a:r>
              <a:rPr lang="en-US" dirty="0"/>
              <a:t>ETags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CAF1D-E6AD-5CFE-5926-4D9855AF3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Entity tag – an identifier for a specific version of a </a:t>
            </a:r>
            <a:r>
              <a:rPr lang="en-US" i="1" dirty="0"/>
              <a:t>resource</a:t>
            </a:r>
          </a:p>
          <a:p>
            <a:endParaRPr lang="en-US" dirty="0"/>
          </a:p>
          <a:p>
            <a:r>
              <a:rPr lang="en-US" dirty="0"/>
              <a:t>Weak </a:t>
            </a:r>
            <a:r>
              <a:rPr lang="en-US" dirty="0" err="1"/>
              <a:t>Etag</a:t>
            </a:r>
            <a:endParaRPr lang="en-US" dirty="0"/>
          </a:p>
          <a:p>
            <a:pPr lvl="1"/>
            <a:r>
              <a:rPr lang="en-US" dirty="0"/>
              <a:t>Opaque value, not related to version of the resource</a:t>
            </a:r>
          </a:p>
          <a:p>
            <a:r>
              <a:rPr lang="en-US" u="sng" dirty="0"/>
              <a:t>Strong </a:t>
            </a:r>
            <a:r>
              <a:rPr lang="en-US" u="sng" dirty="0" err="1"/>
              <a:t>Etag</a:t>
            </a:r>
            <a:endParaRPr lang="en-US" u="sng" dirty="0"/>
          </a:p>
          <a:p>
            <a:pPr lvl="1"/>
            <a:r>
              <a:rPr lang="en-US" dirty="0"/>
              <a:t>Opaque value, derived from a specific version of a resource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53816-7041-88E8-4040-32ABEA89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27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CD3267-370C-D720-43D1-506702EDEE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038" y="5031901"/>
            <a:ext cx="11874240" cy="9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54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0B4A0-F5CA-80AA-1B1C-1F197E471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9AEC4-245C-5FA0-A052-A41EE0398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Optimistic Locking – Strong </a:t>
            </a:r>
            <a:r>
              <a:rPr lang="en-US" dirty="0"/>
              <a:t>ETags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9C820-0DC0-8480-32E5-E8F6C715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28</a:t>
            </a:fld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2DE066-4C8D-B755-8B82-A88548CB3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542" y="1966601"/>
            <a:ext cx="10408502" cy="537048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87E78F-59A6-1D8D-1E62-291CCB771C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050" y="2784976"/>
            <a:ext cx="5149900" cy="40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3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E433E-612F-2075-EF51-55E15003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ED4D1-774B-0B02-4598-E69D81B0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Optimistic Locking – Strong </a:t>
            </a:r>
            <a:r>
              <a:rPr lang="en-US" dirty="0"/>
              <a:t>ETags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A926E-FB11-657A-F248-1725F86B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29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C3CEE-CC15-34FD-5B7B-50FCE1660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5"/>
            <a:ext cx="11587855" cy="49323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If-Match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856AA-E814-5271-57C2-A435DF604E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470" y="2511357"/>
            <a:ext cx="10320729" cy="523673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2299FA-CC40-1E0B-D096-341ACD7F50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9" y="3228625"/>
            <a:ext cx="6393910" cy="322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54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Waarom OGC </a:t>
            </a:r>
            <a:r>
              <a:rPr lang="nl-NL" dirty="0" err="1"/>
              <a:t>API’s</a:t>
            </a:r>
            <a:r>
              <a:rPr lang="nl-NL" dirty="0"/>
              <a:t> 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/>
          </a:bodyPr>
          <a:lstStyle/>
          <a:p>
            <a:r>
              <a:rPr lang="nl-NL" dirty="0"/>
              <a:t>Makkelijker dan oude generatie services voor web-ontwikkelaars buiten het </a:t>
            </a:r>
            <a:r>
              <a:rPr lang="nl-NL" dirty="0" err="1"/>
              <a:t>geodomein</a:t>
            </a:r>
            <a:endParaRPr lang="nl-NL" dirty="0"/>
          </a:p>
          <a:p>
            <a:pPr lvl="1"/>
            <a:r>
              <a:rPr lang="nl-NL" dirty="0"/>
              <a:t>Je hoeft geen GIS-specialist te zijn om er mee te werken;</a:t>
            </a:r>
          </a:p>
          <a:p>
            <a:pPr lvl="1"/>
            <a:r>
              <a:rPr lang="nl-NL" dirty="0"/>
              <a:t>Ook goed te gebruiken binnen het </a:t>
            </a:r>
            <a:r>
              <a:rPr lang="nl-NL" dirty="0" err="1"/>
              <a:t>geodomein</a:t>
            </a:r>
            <a:r>
              <a:rPr lang="nl-NL" dirty="0"/>
              <a:t>;</a:t>
            </a:r>
          </a:p>
          <a:p>
            <a:pPr lvl="1"/>
            <a:r>
              <a:rPr lang="nl-NL" dirty="0" err="1"/>
              <a:t>Openapi</a:t>
            </a:r>
            <a:r>
              <a:rPr lang="nl-NL" dirty="0"/>
              <a:t> specificatie beschrijft wat er mee kan;</a:t>
            </a:r>
          </a:p>
          <a:p>
            <a:pPr lvl="1"/>
            <a:r>
              <a:rPr lang="nl-NL" dirty="0"/>
              <a:t>Werkt heel intuïtief.</a:t>
            </a:r>
          </a:p>
          <a:p>
            <a:endParaRPr lang="nl-NL" dirty="0"/>
          </a:p>
          <a:p>
            <a:r>
              <a:rPr lang="nl-NL" dirty="0"/>
              <a:t>Beter te vinden door zoekmachines</a:t>
            </a:r>
          </a:p>
          <a:p>
            <a:endParaRPr lang="nl-NL" dirty="0"/>
          </a:p>
          <a:p>
            <a:r>
              <a:rPr lang="nl-NL" dirty="0"/>
              <a:t>Verschillende types hebben dezelfde structuur en zijn daardoor ook eenvoudiger te combineren.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893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93E8D-F2C1-1705-B6CD-71992FE4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B70A-878C-CEC1-F435-CBD07D4E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Optimistic Locking – Strong </a:t>
            </a:r>
            <a:r>
              <a:rPr lang="en-US" dirty="0"/>
              <a:t>ETags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F361-AC62-D3F3-B205-7B272385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30</a:t>
            </a:fld>
            <a:endParaRPr lang="nl-NL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A9D649-617A-222E-6B96-5DDF4B7079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7F7F8"/>
              </a:clrFrom>
              <a:clrTo>
                <a:srgbClr val="F7F7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270" y="1210629"/>
            <a:ext cx="4767630" cy="56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50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 Geonovum stimuleren</a:t>
            </a:r>
            <a:br>
              <a:rPr lang="nl-NL" dirty="0"/>
            </a:br>
            <a:r>
              <a:rPr lang="nl-NL" dirty="0"/>
              <a:t>OGC-API-gebruik?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/>
              <a:t>OGC-</a:t>
            </a:r>
            <a:r>
              <a:rPr lang="nl-NL" dirty="0" err="1"/>
              <a:t>API’s</a:t>
            </a:r>
            <a:r>
              <a:rPr lang="nl-NL" dirty="0"/>
              <a:t> passen binnen de visie van Geonovum:</a:t>
            </a:r>
          </a:p>
          <a:p>
            <a:r>
              <a:rPr lang="nl-NL" dirty="0"/>
              <a:t>Geonovum wil de Nederlandse </a:t>
            </a:r>
            <a:r>
              <a:rPr lang="nl-NL" dirty="0" err="1"/>
              <a:t>geo</a:t>
            </a:r>
            <a:r>
              <a:rPr lang="nl-NL" dirty="0"/>
              <a:t>-informatie infrastructuur versterken door het voor een brede groep toegankelijker te maken.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OGC-API spelen een rol in ontwikkelingen die van belang zijn voor Geonovum zoals:</a:t>
            </a:r>
          </a:p>
          <a:p>
            <a:r>
              <a:rPr lang="nl-NL" dirty="0"/>
              <a:t>Europese datastrategie</a:t>
            </a:r>
          </a:p>
          <a:p>
            <a:r>
              <a:rPr lang="nl-NL" dirty="0"/>
              <a:t>IBDS: Federatief Datastelsel</a:t>
            </a:r>
          </a:p>
          <a:p>
            <a:r>
              <a:rPr lang="nl-NL" dirty="0"/>
              <a:t>Common </a:t>
            </a:r>
            <a:r>
              <a:rPr lang="nl-NL" dirty="0" err="1"/>
              <a:t>Ground</a:t>
            </a:r>
            <a:r>
              <a:rPr lang="nl-NL" dirty="0"/>
              <a:t> </a:t>
            </a:r>
          </a:p>
          <a:p>
            <a:r>
              <a:rPr lang="nl-NL" dirty="0"/>
              <a:t>Zicht op Nederland</a:t>
            </a:r>
          </a:p>
          <a:p>
            <a:pPr lvl="1"/>
            <a:r>
              <a:rPr lang="nl-NL" dirty="0"/>
              <a:t>Digital </a:t>
            </a:r>
            <a:r>
              <a:rPr lang="nl-NL" dirty="0" err="1"/>
              <a:t>Twins</a:t>
            </a:r>
            <a:endParaRPr lang="nl-NL" dirty="0"/>
          </a:p>
          <a:p>
            <a:pPr lvl="1"/>
            <a:r>
              <a:rPr lang="nl-NL" dirty="0"/>
              <a:t>Datafundament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95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35FAB180-D2EF-8EA0-5DA3-A4082C67BA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0038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01A80FE-66DF-A1BC-4591-B3764223086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52606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D007B21-BB73-4DFF-CD86-89F1AE5A60C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05175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11F54091-404B-D12D-ECB8-BB30D41B70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745" y="1520825"/>
            <a:ext cx="1042521" cy="10085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51BC154D-2C99-7558-008F-78A6F144BC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10313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B4BFAD05-02A3-D91C-4AB3-D47DE0D301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0038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D321C477-BDAA-16F9-B10D-713755278A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252606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2EF4BD17-253B-F2EA-B41C-73A84BE0B4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00450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Content Placeholder 9">
            <a:extLst>
              <a:ext uri="{FF2B5EF4-FFF2-40B4-BE49-F238E27FC236}">
                <a16:creationId xmlns:a16="http://schemas.microsoft.com/office/drawing/2014/main" id="{5EDFC808-4822-FE66-9DDB-A1438268926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57745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7" name="Content Placeholder 10">
            <a:extLst>
              <a:ext uri="{FF2B5EF4-FFF2-40B4-BE49-F238E27FC236}">
                <a16:creationId xmlns:a16="http://schemas.microsoft.com/office/drawing/2014/main" id="{AE3A78B3-0603-0BB5-DC04-209A805F807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05590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E25BB99-89F6-6CC4-85C7-D14399BBDE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692" y="2760871"/>
            <a:ext cx="4789105" cy="2057904"/>
          </a:xfrm>
          <a:prstGeom prst="rect">
            <a:avLst/>
          </a:prstGeom>
          <a:noFill/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55EC359-E556-E2BA-0868-F6730DFCD2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721" y="4967402"/>
            <a:ext cx="4212946" cy="1879767"/>
          </a:xfrm>
          <a:prstGeom prst="rect">
            <a:avLst/>
          </a:prstGeom>
          <a:noFill/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EB80989-534C-AE8C-EA0D-D684AA4173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31" y="2832067"/>
            <a:ext cx="4909017" cy="2057904"/>
          </a:xfrm>
          <a:prstGeom prst="rect">
            <a:avLst/>
          </a:prstGeom>
          <a:noFill/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E65FCB9-236D-1A39-8F67-B2C7F13D37D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40" y="16928"/>
            <a:ext cx="4857008" cy="2340194"/>
          </a:xfrm>
          <a:prstGeom prst="rect">
            <a:avLst/>
          </a:prstGeom>
          <a:noFill/>
        </p:spPr>
      </p:pic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EB1CDD39-BA0C-59E1-FD82-8D8EE044BED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062883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Content Placeholder 18">
            <a:extLst>
              <a:ext uri="{FF2B5EF4-FFF2-40B4-BE49-F238E27FC236}">
                <a16:creationId xmlns:a16="http://schemas.microsoft.com/office/drawing/2014/main" id="{2A997493-726D-6A19-4B4B-7B5721FFAE31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10062883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45" name="Content Placeholder 19">
            <a:extLst>
              <a:ext uri="{FF2B5EF4-FFF2-40B4-BE49-F238E27FC236}">
                <a16:creationId xmlns:a16="http://schemas.microsoft.com/office/drawing/2014/main" id="{B8A2A9DB-6EE5-2E48-C1F9-2A7060C34F3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10062883" y="470884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jdelijke aanduiding voor dianummer 4" hidden="1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19758" y="6637339"/>
            <a:ext cx="768135" cy="184616"/>
          </a:xfrm>
        </p:spPr>
        <p:txBody>
          <a:bodyPr/>
          <a:lstStyle/>
          <a:p>
            <a:pPr>
              <a:spcAft>
                <a:spcPts val="600"/>
              </a:spcAft>
            </a:pPr>
            <a:fld id="{A648B885-FF76-47CB-8BBD-27E7EBF07CA9}" type="slidenum">
              <a:rPr lang="nl-NL" smtClean="0"/>
              <a:pPr>
                <a:spcAft>
                  <a:spcPts val="600"/>
                </a:spcAft>
              </a:pPr>
              <a:t>5</a:t>
            </a:fld>
            <a:endParaRPr lang="nl-NL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F3709341-1114-30AD-6260-825DEBC7C7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31" y="-2163"/>
            <a:ext cx="4985258" cy="2518564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29E80FBB-E1B6-7E01-38CD-DD4FF507B0E2}"/>
              </a:ext>
            </a:extLst>
          </p:cNvPr>
          <p:cNvSpPr txBox="1"/>
          <p:nvPr/>
        </p:nvSpPr>
        <p:spPr>
          <a:xfrm>
            <a:off x="5335593" y="2923076"/>
            <a:ext cx="1723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WFS &gt; Features</a:t>
            </a:r>
          </a:p>
          <a:p>
            <a:r>
              <a:rPr lang="nl-NL" dirty="0"/>
              <a:t>WMST &gt; </a:t>
            </a:r>
            <a:r>
              <a:rPr lang="nl-NL" dirty="0" err="1"/>
              <a:t>Tiles</a:t>
            </a:r>
            <a:endParaRPr lang="nl-NL" dirty="0"/>
          </a:p>
          <a:p>
            <a:r>
              <a:rPr lang="nl-NL" dirty="0"/>
              <a:t>CSV &gt; Records</a:t>
            </a:r>
          </a:p>
          <a:p>
            <a:r>
              <a:rPr lang="nl-NL" dirty="0"/>
              <a:t>WMS &gt; </a:t>
            </a:r>
            <a:r>
              <a:rPr lang="nl-NL" dirty="0" err="1"/>
              <a:t>Maps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453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779610-5CAE-944A-A310-F51D7AD87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F53BAE-1628-214B-BF3E-83F4F525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Deployment model </a:t>
            </a:r>
            <a:r>
              <a:rPr lang="en-US" dirty="0" err="1"/>
              <a:t>voorbeeld</a:t>
            </a:r>
            <a:r>
              <a:rPr lang="en-US" dirty="0"/>
              <a:t> – API </a:t>
            </a:r>
            <a:r>
              <a:rPr lang="en-US" dirty="0" err="1"/>
              <a:t>bouwstenen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1A04B3-DBB8-004D-B853-3DE16A357026}"/>
              </a:ext>
            </a:extLst>
          </p:cNvPr>
          <p:cNvSpPr/>
          <p:nvPr/>
        </p:nvSpPr>
        <p:spPr>
          <a:xfrm>
            <a:off x="4572000" y="1448972"/>
            <a:ext cx="3301221" cy="309489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OGC API - Common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F27793-A81E-D242-BEBA-A982BFF39E56}"/>
              </a:ext>
            </a:extLst>
          </p:cNvPr>
          <p:cNvSpPr/>
          <p:nvPr/>
        </p:nvSpPr>
        <p:spPr>
          <a:xfrm>
            <a:off x="5464485" y="1699135"/>
            <a:ext cx="1596682" cy="1005834"/>
          </a:xfrm>
          <a:prstGeom prst="roundRect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19CA8E-C172-2F4D-A39F-2D52D6DB2751}"/>
              </a:ext>
            </a:extLst>
          </p:cNvPr>
          <p:cNvGrpSpPr/>
          <p:nvPr/>
        </p:nvGrpSpPr>
        <p:grpSpPr>
          <a:xfrm>
            <a:off x="2968282" y="1512276"/>
            <a:ext cx="1603717" cy="3126545"/>
            <a:chOff x="2968282" y="1512276"/>
            <a:chExt cx="1603717" cy="312654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CDC3D10-DED1-E644-AAEE-4FD36B253C65}"/>
                </a:ext>
              </a:extLst>
            </p:cNvPr>
            <p:cNvSpPr/>
            <p:nvPr/>
          </p:nvSpPr>
          <p:spPr>
            <a:xfrm>
              <a:off x="2968282" y="1512276"/>
              <a:ext cx="1350499" cy="312654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Core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3107BD7-B02B-CB4A-AA35-C8C8C5758BED}"/>
                </a:ext>
              </a:extLst>
            </p:cNvPr>
            <p:cNvCxnSpPr>
              <a:cxnSpLocks/>
            </p:cNvCxnSpPr>
            <p:nvPr/>
          </p:nvCxnSpPr>
          <p:spPr>
            <a:xfrm>
              <a:off x="4318781" y="2989383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C784C3-1A64-C144-B181-9C045AE907D6}"/>
              </a:ext>
            </a:extLst>
          </p:cNvPr>
          <p:cNvGrpSpPr/>
          <p:nvPr/>
        </p:nvGrpSpPr>
        <p:grpSpPr>
          <a:xfrm>
            <a:off x="1371600" y="2343730"/>
            <a:ext cx="1603717" cy="1181686"/>
            <a:chOff x="1371600" y="2343730"/>
            <a:chExt cx="1603717" cy="118168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D6C6327-53C9-E047-A161-58B088D5D4D9}"/>
                </a:ext>
              </a:extLst>
            </p:cNvPr>
            <p:cNvSpPr/>
            <p:nvPr/>
          </p:nvSpPr>
          <p:spPr>
            <a:xfrm>
              <a:off x="1371600" y="2343730"/>
              <a:ext cx="1350499" cy="11816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CQL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863285A-7889-774C-A16F-326E2F502A74}"/>
                </a:ext>
              </a:extLst>
            </p:cNvPr>
            <p:cNvCxnSpPr>
              <a:cxnSpLocks/>
            </p:cNvCxnSpPr>
            <p:nvPr/>
          </p:nvCxnSpPr>
          <p:spPr>
            <a:xfrm>
              <a:off x="2722099" y="2934573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BF0F17-8333-2E49-8EAE-96CD1D03B9C3}"/>
              </a:ext>
            </a:extLst>
          </p:cNvPr>
          <p:cNvGrpSpPr/>
          <p:nvPr/>
        </p:nvGrpSpPr>
        <p:grpSpPr>
          <a:xfrm>
            <a:off x="1364564" y="3699804"/>
            <a:ext cx="1603717" cy="1181686"/>
            <a:chOff x="1364564" y="3699804"/>
            <a:chExt cx="1603717" cy="118168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D00058B-7685-184D-930B-B1CE21B915A5}"/>
                </a:ext>
              </a:extLst>
            </p:cNvPr>
            <p:cNvSpPr/>
            <p:nvPr/>
          </p:nvSpPr>
          <p:spPr>
            <a:xfrm>
              <a:off x="1364564" y="3699804"/>
              <a:ext cx="1350499" cy="11816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CRS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12F39DA-9994-304E-95A0-DE58301CE0E8}"/>
                </a:ext>
              </a:extLst>
            </p:cNvPr>
            <p:cNvCxnSpPr>
              <a:cxnSpLocks/>
            </p:cNvCxnSpPr>
            <p:nvPr/>
          </p:nvCxnSpPr>
          <p:spPr>
            <a:xfrm>
              <a:off x="2715063" y="4268661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9FDF96-8340-2B44-924F-03B0047D38D7}"/>
              </a:ext>
            </a:extLst>
          </p:cNvPr>
          <p:cNvGrpSpPr/>
          <p:nvPr/>
        </p:nvGrpSpPr>
        <p:grpSpPr>
          <a:xfrm>
            <a:off x="7816218" y="1012307"/>
            <a:ext cx="1610752" cy="1181686"/>
            <a:chOff x="8222564" y="1512276"/>
            <a:chExt cx="1610752" cy="1181686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BDFCDCB-9554-9B47-B010-2225967B6E57}"/>
                </a:ext>
              </a:extLst>
            </p:cNvPr>
            <p:cNvSpPr/>
            <p:nvPr/>
          </p:nvSpPr>
          <p:spPr>
            <a:xfrm>
              <a:off x="8482817" y="1512276"/>
              <a:ext cx="1350499" cy="118168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Tiles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29048C-79E4-A44E-B063-23411DB7838B}"/>
                </a:ext>
              </a:extLst>
            </p:cNvPr>
            <p:cNvCxnSpPr>
              <a:cxnSpLocks/>
            </p:cNvCxnSpPr>
            <p:nvPr/>
          </p:nvCxnSpPr>
          <p:spPr>
            <a:xfrm>
              <a:off x="8222564" y="2095201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C1FC89C-8F74-DB42-9D9F-522BB203C96D}"/>
              </a:ext>
            </a:extLst>
          </p:cNvPr>
          <p:cNvGrpSpPr/>
          <p:nvPr/>
        </p:nvGrpSpPr>
        <p:grpSpPr>
          <a:xfrm>
            <a:off x="7811688" y="2304726"/>
            <a:ext cx="1603716" cy="1181686"/>
            <a:chOff x="8229599" y="2892371"/>
            <a:chExt cx="1603716" cy="118168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BF8133B-065D-844D-9DFC-65C80AF17A53}"/>
                </a:ext>
              </a:extLst>
            </p:cNvPr>
            <p:cNvSpPr/>
            <p:nvPr/>
          </p:nvSpPr>
          <p:spPr>
            <a:xfrm>
              <a:off x="8482816" y="2892371"/>
              <a:ext cx="1350499" cy="1181686"/>
            </a:xfrm>
            <a:prstGeom prst="roundRect">
              <a:avLst/>
            </a:prstGeom>
            <a:solidFill>
              <a:srgbClr val="F6ADAA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Maps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235D7DC-3C06-3744-8C3A-DCEC6B4214CD}"/>
                </a:ext>
              </a:extLst>
            </p:cNvPr>
            <p:cNvCxnSpPr>
              <a:cxnSpLocks/>
            </p:cNvCxnSpPr>
            <p:nvPr/>
          </p:nvCxnSpPr>
          <p:spPr>
            <a:xfrm>
              <a:off x="8229599" y="3461228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4914079-C515-5040-826E-4EA6CA469410}"/>
              </a:ext>
            </a:extLst>
          </p:cNvPr>
          <p:cNvGrpSpPr/>
          <p:nvPr/>
        </p:nvGrpSpPr>
        <p:grpSpPr>
          <a:xfrm>
            <a:off x="4065563" y="4638821"/>
            <a:ext cx="2474829" cy="1329399"/>
            <a:chOff x="4065563" y="4638821"/>
            <a:chExt cx="2474829" cy="132939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3C292CF-49B0-3B45-B3BB-743FD24D0F43}"/>
                </a:ext>
              </a:extLst>
            </p:cNvPr>
            <p:cNvSpPr/>
            <p:nvPr/>
          </p:nvSpPr>
          <p:spPr>
            <a:xfrm>
              <a:off x="4903851" y="4818185"/>
              <a:ext cx="1636541" cy="115003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</a:t>
              </a:r>
              <a:r>
                <a:rPr lang="en-US" dirty="0" err="1">
                  <a:solidFill>
                    <a:srgbClr val="002060"/>
                  </a:solidFill>
                </a:rPr>
                <a:t>Muteren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67D098A-8EF7-A44A-957F-774A465FBE4E}"/>
                </a:ext>
              </a:extLst>
            </p:cNvPr>
            <p:cNvCxnSpPr>
              <a:cxnSpLocks/>
            </p:cNvCxnSpPr>
            <p:nvPr/>
          </p:nvCxnSpPr>
          <p:spPr>
            <a:xfrm>
              <a:off x="4065563" y="4638821"/>
              <a:ext cx="838288" cy="425548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262AC9-E31F-DF49-B174-FE917AFC0E97}"/>
              </a:ext>
            </a:extLst>
          </p:cNvPr>
          <p:cNvGrpSpPr/>
          <p:nvPr/>
        </p:nvGrpSpPr>
        <p:grpSpPr>
          <a:xfrm>
            <a:off x="6747805" y="4543865"/>
            <a:ext cx="1350499" cy="1424355"/>
            <a:chOff x="6747805" y="4543865"/>
            <a:chExt cx="1350499" cy="142435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786B103-3C82-CE4D-8DD2-A46FA9F44763}"/>
                </a:ext>
              </a:extLst>
            </p:cNvPr>
            <p:cNvSpPr/>
            <p:nvPr/>
          </p:nvSpPr>
          <p:spPr>
            <a:xfrm>
              <a:off x="6747805" y="4786534"/>
              <a:ext cx="1350499" cy="118168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EDR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B0125F-DEB7-4B45-B385-4FA0502B721A}"/>
                </a:ext>
              </a:extLst>
            </p:cNvPr>
            <p:cNvCxnSpPr>
              <a:cxnSpLocks/>
            </p:cNvCxnSpPr>
            <p:nvPr/>
          </p:nvCxnSpPr>
          <p:spPr>
            <a:xfrm>
              <a:off x="7423054" y="4543865"/>
              <a:ext cx="0" cy="242669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5277A3-0EE3-4445-9426-A2E7A18CA3BD}"/>
              </a:ext>
            </a:extLst>
          </p:cNvPr>
          <p:cNvGrpSpPr/>
          <p:nvPr/>
        </p:nvGrpSpPr>
        <p:grpSpPr>
          <a:xfrm>
            <a:off x="7866374" y="3841051"/>
            <a:ext cx="1702186" cy="1203672"/>
            <a:chOff x="8124095" y="4268661"/>
            <a:chExt cx="1702186" cy="12036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DDEDD59-24D1-154C-A6FC-8321D7A668ED}"/>
                </a:ext>
              </a:extLst>
            </p:cNvPr>
            <p:cNvSpPr/>
            <p:nvPr/>
          </p:nvSpPr>
          <p:spPr>
            <a:xfrm>
              <a:off x="8475782" y="4290647"/>
              <a:ext cx="1350499" cy="1181686"/>
            </a:xfrm>
            <a:prstGeom prst="roundRect">
              <a:avLst/>
            </a:prstGeom>
            <a:solidFill>
              <a:srgbClr val="D4B5D8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Coverages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3066625-96E8-B849-AD70-FF4B08225E75}"/>
                </a:ext>
              </a:extLst>
            </p:cNvPr>
            <p:cNvCxnSpPr>
              <a:cxnSpLocks/>
            </p:cNvCxnSpPr>
            <p:nvPr/>
          </p:nvCxnSpPr>
          <p:spPr>
            <a:xfrm>
              <a:off x="8124095" y="4268661"/>
              <a:ext cx="358721" cy="17673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3C395C-1C66-9604-0440-695525A9BAC5}"/>
              </a:ext>
            </a:extLst>
          </p:cNvPr>
          <p:cNvGrpSpPr/>
          <p:nvPr/>
        </p:nvGrpSpPr>
        <p:grpSpPr>
          <a:xfrm>
            <a:off x="9708229" y="1180946"/>
            <a:ext cx="2223516" cy="997780"/>
            <a:chOff x="9708229" y="1180946"/>
            <a:chExt cx="2223516" cy="99778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80AB07-1FE0-3348-9689-4C8AFF8F93FD}"/>
                </a:ext>
              </a:extLst>
            </p:cNvPr>
            <p:cNvSpPr txBox="1"/>
            <p:nvPr/>
          </p:nvSpPr>
          <p:spPr>
            <a:xfrm>
              <a:off x="9708229" y="1180946"/>
              <a:ext cx="1575009" cy="697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wil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kaarten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bekijken</a:t>
              </a:r>
              <a:r>
                <a:rPr lang="en-US" sz="1600" dirty="0">
                  <a:solidFill>
                    <a:srgbClr val="002060"/>
                  </a:solidFill>
                </a:rPr>
                <a:t> op </a:t>
              </a:r>
              <a:r>
                <a:rPr lang="en-US" sz="1600" dirty="0" err="1">
                  <a:solidFill>
                    <a:srgbClr val="002060"/>
                  </a:solidFill>
                </a:rPr>
                <a:t>mijn</a:t>
              </a:r>
              <a:r>
                <a:rPr lang="en-US" sz="1600" dirty="0">
                  <a:solidFill>
                    <a:srgbClr val="002060"/>
                  </a:solidFill>
                </a:rPr>
                <a:t> smartphone</a:t>
              </a:r>
            </a:p>
          </p:txBody>
        </p:sp>
        <p:pic>
          <p:nvPicPr>
            <p:cNvPr id="46" name="Graphic 45" descr="Topography Map">
              <a:extLst>
                <a:ext uri="{FF2B5EF4-FFF2-40B4-BE49-F238E27FC236}">
                  <a16:creationId xmlns:a16="http://schemas.microsoft.com/office/drawing/2014/main" id="{DC2A14C1-2538-4143-AB92-12E377581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98128" y="1411114"/>
              <a:ext cx="733617" cy="767612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DABD50-0D98-8345-B850-12DEF746669B}"/>
              </a:ext>
            </a:extLst>
          </p:cNvPr>
          <p:cNvGrpSpPr/>
          <p:nvPr/>
        </p:nvGrpSpPr>
        <p:grpSpPr>
          <a:xfrm>
            <a:off x="198603" y="957576"/>
            <a:ext cx="2184609" cy="2114729"/>
            <a:chOff x="198603" y="957576"/>
            <a:chExt cx="2184609" cy="21147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A6BC10-276F-A845-94D8-FFBF7B0623B6}"/>
                </a:ext>
              </a:extLst>
            </p:cNvPr>
            <p:cNvSpPr txBox="1"/>
            <p:nvPr/>
          </p:nvSpPr>
          <p:spPr>
            <a:xfrm>
              <a:off x="198603" y="957576"/>
              <a:ext cx="218460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wil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een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lijst</a:t>
              </a:r>
              <a:r>
                <a:rPr lang="en-US" sz="1600" dirty="0">
                  <a:solidFill>
                    <a:srgbClr val="002060"/>
                  </a:solidFill>
                </a:rPr>
                <a:t> van </a:t>
              </a:r>
              <a:r>
                <a:rPr lang="en-US" sz="1600" dirty="0" err="1">
                  <a:solidFill>
                    <a:srgbClr val="002060"/>
                  </a:solidFill>
                </a:rPr>
                <a:t>verkeerslichten</a:t>
              </a:r>
              <a:r>
                <a:rPr lang="en-US" sz="1600" dirty="0">
                  <a:solidFill>
                    <a:srgbClr val="002060"/>
                  </a:solidFill>
                </a:rPr>
                <a:t> met </a:t>
              </a:r>
              <a:r>
                <a:rPr lang="en-US" sz="1600" dirty="0" err="1">
                  <a:solidFill>
                    <a:srgbClr val="002060"/>
                  </a:solidFill>
                </a:rPr>
                <a:t>bepaalde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kenmerken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pic>
          <p:nvPicPr>
            <p:cNvPr id="48" name="Graphic 47" descr="Map with pin">
              <a:extLst>
                <a:ext uri="{FF2B5EF4-FFF2-40B4-BE49-F238E27FC236}">
                  <a16:creationId xmlns:a16="http://schemas.microsoft.com/office/drawing/2014/main" id="{E1CFE810-D6A5-A446-B1CA-B5161004B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0255" y="2157905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B529102-A67D-8A4B-A3C0-0BF867F79BB7}"/>
              </a:ext>
            </a:extLst>
          </p:cNvPr>
          <p:cNvGrpSpPr/>
          <p:nvPr/>
        </p:nvGrpSpPr>
        <p:grpSpPr>
          <a:xfrm>
            <a:off x="223709" y="5064370"/>
            <a:ext cx="3211307" cy="1181685"/>
            <a:chOff x="223709" y="5064369"/>
            <a:chExt cx="3912013" cy="12538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7A42BC-10A1-904D-B084-38DEBDF3A3C7}"/>
                </a:ext>
              </a:extLst>
            </p:cNvPr>
            <p:cNvSpPr txBox="1"/>
            <p:nvPr/>
          </p:nvSpPr>
          <p:spPr>
            <a:xfrm>
              <a:off x="223709" y="5064369"/>
              <a:ext cx="31417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zoek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locaties</a:t>
              </a:r>
              <a:r>
                <a:rPr lang="en-US" sz="1600" dirty="0">
                  <a:solidFill>
                    <a:srgbClr val="002060"/>
                  </a:solidFill>
                </a:rPr>
                <a:t> van </a:t>
              </a:r>
              <a:r>
                <a:rPr lang="en-US" sz="1600" dirty="0" err="1">
                  <a:solidFill>
                    <a:srgbClr val="002060"/>
                  </a:solidFill>
                </a:rPr>
                <a:t>recente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boringen</a:t>
              </a:r>
              <a:r>
                <a:rPr lang="en-US" sz="1600" dirty="0">
                  <a:solidFill>
                    <a:srgbClr val="002060"/>
                  </a:solidFill>
                </a:rPr>
                <a:t> in RD</a:t>
              </a:r>
            </a:p>
          </p:txBody>
        </p:sp>
        <p:pic>
          <p:nvPicPr>
            <p:cNvPr id="52" name="Graphic 51" descr="Earth globe: Asia and Australia">
              <a:extLst>
                <a:ext uri="{FF2B5EF4-FFF2-40B4-BE49-F238E27FC236}">
                  <a16:creationId xmlns:a16="http://schemas.microsoft.com/office/drawing/2014/main" id="{CA4740C6-8DC8-104D-8965-E96EE181C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21322" y="5403798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34C7E22-88DF-4046-9CAF-9BE99D0935CB}"/>
              </a:ext>
            </a:extLst>
          </p:cNvPr>
          <p:cNvGrpSpPr/>
          <p:nvPr/>
        </p:nvGrpSpPr>
        <p:grpSpPr>
          <a:xfrm>
            <a:off x="9644665" y="4022142"/>
            <a:ext cx="2051137" cy="1465383"/>
            <a:chOff x="8824650" y="4502837"/>
            <a:chExt cx="3168745" cy="20720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0720C5-8F11-754B-889C-F9DB829A0C24}"/>
                </a:ext>
              </a:extLst>
            </p:cNvPr>
            <p:cNvSpPr txBox="1"/>
            <p:nvPr/>
          </p:nvSpPr>
          <p:spPr>
            <a:xfrm>
              <a:off x="10072464" y="4502837"/>
              <a:ext cx="1920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er </a:t>
              </a:r>
              <a:r>
                <a:rPr lang="en-US" sz="1600" dirty="0" err="1">
                  <a:solidFill>
                    <a:srgbClr val="002060"/>
                  </a:solidFill>
                </a:rPr>
                <a:t>komt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een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orkaan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aan</a:t>
              </a:r>
              <a:r>
                <a:rPr lang="en-US" sz="1600" dirty="0">
                  <a:solidFill>
                    <a:srgbClr val="002060"/>
                  </a:solidFill>
                </a:rPr>
                <a:t>, </a:t>
              </a:r>
              <a:r>
                <a:rPr lang="en-US" sz="1600" dirty="0" err="1">
                  <a:solidFill>
                    <a:srgbClr val="002060"/>
                  </a:solidFill>
                </a:rPr>
                <a:t>geef</a:t>
              </a:r>
              <a:r>
                <a:rPr lang="en-US" sz="1600" dirty="0">
                  <a:solidFill>
                    <a:srgbClr val="002060"/>
                  </a:solidFill>
                </a:rPr>
                <a:t> me </a:t>
              </a:r>
              <a:r>
                <a:rPr lang="en-US" sz="1600" dirty="0" err="1">
                  <a:solidFill>
                    <a:srgbClr val="002060"/>
                  </a:solidFill>
                </a:rPr>
                <a:t>alles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pic>
          <p:nvPicPr>
            <p:cNvPr id="1026" name="Picture 2" descr="Hurricane Icon 25995">
              <a:extLst>
                <a:ext uri="{FF2B5EF4-FFF2-40B4-BE49-F238E27FC236}">
                  <a16:creationId xmlns:a16="http://schemas.microsoft.com/office/drawing/2014/main" id="{FD97FB66-6CB4-F340-8B5E-D913E97F4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4650" y="5393202"/>
              <a:ext cx="1181687" cy="1181687"/>
            </a:xfrm>
            <a:prstGeom prst="rect">
              <a:avLst/>
            </a:prstGeom>
            <a:noFill/>
          </p:spPr>
        </p:pic>
      </p:grpSp>
      <p:sp>
        <p:nvSpPr>
          <p:cNvPr id="17" name="TextBox 27">
            <a:extLst>
              <a:ext uri="{FF2B5EF4-FFF2-40B4-BE49-F238E27FC236}">
                <a16:creationId xmlns:a16="http://schemas.microsoft.com/office/drawing/2014/main" id="{309CA6A6-0C27-912D-E9DD-F8C2937AF1EF}"/>
              </a:ext>
            </a:extLst>
          </p:cNvPr>
          <p:cNvSpPr txBox="1"/>
          <p:nvPr/>
        </p:nvSpPr>
        <p:spPr>
          <a:xfrm>
            <a:off x="3961255" y="6027065"/>
            <a:ext cx="2578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</a:rPr>
              <a:t>Gebruiker</a:t>
            </a:r>
            <a:r>
              <a:rPr lang="en-US" sz="1600" dirty="0">
                <a:solidFill>
                  <a:srgbClr val="002060"/>
                </a:solidFill>
              </a:rPr>
              <a:t>: </a:t>
            </a:r>
            <a:r>
              <a:rPr lang="en-US" sz="1600" dirty="0" err="1">
                <a:solidFill>
                  <a:srgbClr val="002060"/>
                </a:solidFill>
              </a:rPr>
              <a:t>ik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wil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gegevens</a:t>
            </a:r>
            <a:r>
              <a:rPr lang="en-US" sz="1600" dirty="0">
                <a:solidFill>
                  <a:srgbClr val="002060"/>
                </a:solidFill>
              </a:rPr>
              <a:t> over </a:t>
            </a:r>
            <a:r>
              <a:rPr lang="en-US" sz="1600" dirty="0" err="1">
                <a:solidFill>
                  <a:srgbClr val="002060"/>
                </a:solidFill>
              </a:rPr>
              <a:t>dit</a:t>
            </a:r>
            <a:r>
              <a:rPr lang="en-US" sz="1600" dirty="0">
                <a:solidFill>
                  <a:srgbClr val="002060"/>
                </a:solidFill>
              </a:rPr>
              <a:t> object </a:t>
            </a:r>
            <a:r>
              <a:rPr lang="en-US" sz="1600" dirty="0" err="1">
                <a:solidFill>
                  <a:srgbClr val="002060"/>
                </a:solidFill>
              </a:rPr>
              <a:t>wijzigen</a:t>
            </a: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26" name="Graphic 25" descr="Cloud Computing met effen opvulling">
            <a:extLst>
              <a:ext uri="{FF2B5EF4-FFF2-40B4-BE49-F238E27FC236}">
                <a16:creationId xmlns:a16="http://schemas.microsoft.com/office/drawing/2014/main" id="{C08A0D8E-434E-38F5-6E0F-90D08ABF4C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0392" y="6078942"/>
            <a:ext cx="723773" cy="72377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632E441-724B-A947-91CF-9AD112AF9601}"/>
              </a:ext>
            </a:extLst>
          </p:cNvPr>
          <p:cNvGrpSpPr/>
          <p:nvPr/>
        </p:nvGrpSpPr>
        <p:grpSpPr>
          <a:xfrm>
            <a:off x="7767895" y="5421349"/>
            <a:ext cx="2567072" cy="1148284"/>
            <a:chOff x="8817247" y="4934978"/>
            <a:chExt cx="2567072" cy="1622480"/>
          </a:xfrm>
        </p:grpSpPr>
        <p:pic>
          <p:nvPicPr>
            <p:cNvPr id="23" name="Graphic 22" descr="Take Off with solid fill">
              <a:extLst>
                <a:ext uri="{FF2B5EF4-FFF2-40B4-BE49-F238E27FC236}">
                  <a16:creationId xmlns:a16="http://schemas.microsoft.com/office/drawing/2014/main" id="{6A5BAB71-72CF-6795-5884-D98F00051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17247" y="5643057"/>
              <a:ext cx="914400" cy="91440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C6D47B-E790-D923-2E95-43632C7AFDF1}"/>
                </a:ext>
              </a:extLst>
            </p:cNvPr>
            <p:cNvSpPr txBox="1"/>
            <p:nvPr/>
          </p:nvSpPr>
          <p:spPr>
            <a:xfrm>
              <a:off x="9846365" y="4934978"/>
              <a:ext cx="15379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vlieg</a:t>
              </a:r>
              <a:r>
                <a:rPr lang="en-US" sz="1600" dirty="0">
                  <a:solidFill>
                    <a:srgbClr val="002060"/>
                  </a:solidFill>
                </a:rPr>
                <a:t> via </a:t>
              </a:r>
              <a:r>
                <a:rPr lang="en-US" sz="1600" dirty="0" err="1">
                  <a:solidFill>
                    <a:srgbClr val="002060"/>
                  </a:solidFill>
                </a:rPr>
                <a:t>deze</a:t>
              </a:r>
              <a:r>
                <a:rPr lang="en-US" sz="1600" dirty="0">
                  <a:solidFill>
                    <a:srgbClr val="002060"/>
                  </a:solidFill>
                </a:rPr>
                <a:t> route </a:t>
              </a:r>
              <a:r>
                <a:rPr lang="en-US" sz="1600" dirty="0" err="1">
                  <a:solidFill>
                    <a:srgbClr val="002060"/>
                  </a:solidFill>
                </a:rPr>
                <a:t>naar</a:t>
              </a:r>
              <a:r>
                <a:rPr lang="en-US" sz="1600" dirty="0">
                  <a:solidFill>
                    <a:srgbClr val="002060"/>
                  </a:solidFill>
                </a:rPr>
                <a:t> New York, hoe is het </a:t>
              </a:r>
              <a:r>
                <a:rPr lang="en-US" sz="1600" dirty="0" err="1">
                  <a:solidFill>
                    <a:srgbClr val="002060"/>
                  </a:solidFill>
                </a:rPr>
                <a:t>weer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onderweg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CAF55C-7AF6-4A39-F57F-CE7ED45F527D}"/>
              </a:ext>
            </a:extLst>
          </p:cNvPr>
          <p:cNvGrpSpPr/>
          <p:nvPr/>
        </p:nvGrpSpPr>
        <p:grpSpPr>
          <a:xfrm>
            <a:off x="9848597" y="2615105"/>
            <a:ext cx="2223516" cy="1323439"/>
            <a:chOff x="9708229" y="1180946"/>
            <a:chExt cx="2223516" cy="132343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6C2EFC-29A7-74DE-1F66-92DA8030D654}"/>
                </a:ext>
              </a:extLst>
            </p:cNvPr>
            <p:cNvSpPr txBox="1"/>
            <p:nvPr/>
          </p:nvSpPr>
          <p:spPr>
            <a:xfrm>
              <a:off x="9708229" y="1180946"/>
              <a:ext cx="157500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wil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een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kaartje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downloaden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voor</a:t>
              </a:r>
              <a:r>
                <a:rPr lang="en-US" sz="1600" dirty="0">
                  <a:solidFill>
                    <a:srgbClr val="002060"/>
                  </a:solidFill>
                </a:rPr>
                <a:t> in </a:t>
              </a:r>
              <a:r>
                <a:rPr lang="en-US" sz="1600" dirty="0" err="1">
                  <a:solidFill>
                    <a:srgbClr val="002060"/>
                  </a:solidFill>
                </a:rPr>
                <a:t>een</a:t>
              </a:r>
              <a:r>
                <a:rPr lang="en-US" sz="1600" dirty="0">
                  <a:solidFill>
                    <a:srgbClr val="002060"/>
                  </a:solidFill>
                </a:rPr>
                <a:t> rapport</a:t>
              </a:r>
            </a:p>
          </p:txBody>
        </p:sp>
        <p:pic>
          <p:nvPicPr>
            <p:cNvPr id="44" name="Graphic 43" descr="Topography Map">
              <a:extLst>
                <a:ext uri="{FF2B5EF4-FFF2-40B4-BE49-F238E27FC236}">
                  <a16:creationId xmlns:a16="http://schemas.microsoft.com/office/drawing/2014/main" id="{D11062FB-96C5-360E-5165-E69993C40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98128" y="1411114"/>
              <a:ext cx="733617" cy="767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54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F7AC-2FAD-9F0C-7B8E-78A30283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API Common – </a:t>
            </a:r>
            <a:r>
              <a:rPr lang="en-US" dirty="0" err="1"/>
              <a:t>algemene</a:t>
            </a:r>
            <a:r>
              <a:rPr lang="en-US" dirty="0"/>
              <a:t> regels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8127-5F7D-D5FD-B935-DCEE3E901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Consistent </a:t>
            </a:r>
            <a:r>
              <a:rPr lang="en-US" dirty="0" err="1"/>
              <a:t>gebruik</a:t>
            </a:r>
            <a:r>
              <a:rPr lang="en-US" dirty="0"/>
              <a:t> van HTTP(S)</a:t>
            </a:r>
          </a:p>
          <a:p>
            <a:r>
              <a:rPr lang="en-US" dirty="0" err="1"/>
              <a:t>Consistente</a:t>
            </a:r>
            <a:r>
              <a:rPr lang="en-US" dirty="0"/>
              <a:t> URI </a:t>
            </a:r>
            <a:r>
              <a:rPr lang="en-US" dirty="0" err="1"/>
              <a:t>opbouw</a:t>
            </a:r>
            <a:endParaRPr lang="en-US" dirty="0"/>
          </a:p>
          <a:p>
            <a:r>
              <a:rPr lang="en-US" dirty="0"/>
              <a:t>Consistent </a:t>
            </a:r>
            <a:r>
              <a:rPr lang="en-US" dirty="0" err="1"/>
              <a:t>gebruik</a:t>
            </a:r>
            <a:r>
              <a:rPr lang="en-US" dirty="0"/>
              <a:t> van parameters</a:t>
            </a:r>
          </a:p>
          <a:p>
            <a:r>
              <a:rPr lang="en-US" dirty="0"/>
              <a:t>Er is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landing page</a:t>
            </a:r>
          </a:p>
          <a:p>
            <a:r>
              <a:rPr lang="en-US" dirty="0" err="1"/>
              <a:t>Consistente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van </a:t>
            </a:r>
            <a:r>
              <a:rPr lang="en-US" dirty="0" err="1"/>
              <a:t>aanbieden</a:t>
            </a:r>
            <a:r>
              <a:rPr lang="en-US" dirty="0"/>
              <a:t> JSON </a:t>
            </a:r>
            <a:r>
              <a:rPr lang="en-US" dirty="0" err="1"/>
              <a:t>en</a:t>
            </a:r>
            <a:r>
              <a:rPr lang="en-US" dirty="0"/>
              <a:t> HTML</a:t>
            </a:r>
          </a:p>
          <a:p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voorkeur</a:t>
            </a:r>
            <a:r>
              <a:rPr lang="en-US" dirty="0"/>
              <a:t> API </a:t>
            </a:r>
            <a:r>
              <a:rPr lang="en-US" dirty="0" err="1"/>
              <a:t>beschrijving</a:t>
            </a:r>
            <a:r>
              <a:rPr lang="en-US" dirty="0"/>
              <a:t> in </a:t>
            </a:r>
            <a:r>
              <a:rPr lang="en-US" dirty="0" err="1"/>
              <a:t>OpenAPI</a:t>
            </a:r>
            <a:r>
              <a:rPr lang="en-US"/>
              <a:t> 3.0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A5AA5-1ACF-D39A-64DA-B65555B3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7585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F147C-C1B1-2E5A-EB87-799D0FC6E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Een kijkje naar OGC API Features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9E06F1-B7BA-B504-8539-741EF212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83E8C"/>
                </a:solidFill>
                <a:latin typeface="SFMono-Regular"/>
              </a:rPr>
              <a:t>GET /</a:t>
            </a:r>
            <a:endParaRPr lang="en-US" b="0" i="0" dirty="0">
              <a:solidFill>
                <a:srgbClr val="E83E8C"/>
              </a:solidFill>
              <a:effectLst/>
              <a:latin typeface="SFMono-Regular"/>
            </a:endParaRPr>
          </a:p>
          <a:p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GET /collections</a:t>
            </a:r>
            <a:b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</a:br>
            <a:r>
              <a:rPr lang="en-US" sz="1900" dirty="0" err="1">
                <a:solidFill>
                  <a:srgbClr val="262626"/>
                </a:solidFill>
                <a:latin typeface="Mont Book"/>
                <a:sym typeface="Mont Book"/>
              </a:rPr>
              <a:t>opsomming</a:t>
            </a:r>
            <a:r>
              <a:rPr lang="en-US" sz="1900" dirty="0">
                <a:solidFill>
                  <a:srgbClr val="262626"/>
                </a:solidFill>
                <a:latin typeface="Mont Book"/>
                <a:sym typeface="Mont Book"/>
              </a:rPr>
              <a:t> van de datasets &amp; </a:t>
            </a:r>
            <a:r>
              <a:rPr lang="en-US" sz="1900" dirty="0" err="1">
                <a:solidFill>
                  <a:srgbClr val="262626"/>
                </a:solidFill>
                <a:latin typeface="Mont Book"/>
                <a:sym typeface="Mont Book"/>
              </a:rPr>
              <a:t>belangrijkste</a:t>
            </a:r>
            <a:r>
              <a:rPr lang="en-US" sz="1900" dirty="0">
                <a:solidFill>
                  <a:srgbClr val="262626"/>
                </a:solidFill>
                <a:latin typeface="Mont Book"/>
                <a:sym typeface="Mont Book"/>
              </a:rPr>
              <a:t> metadata</a:t>
            </a:r>
          </a:p>
          <a:p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GET /collections/buildings/</a:t>
            </a:r>
            <a:r>
              <a:rPr lang="en-US" b="0" i="0" dirty="0" err="1">
                <a:solidFill>
                  <a:srgbClr val="E83E8C"/>
                </a:solidFill>
                <a:effectLst/>
                <a:latin typeface="SFMono-Regular"/>
              </a:rPr>
              <a:t>items?bbox</a:t>
            </a:r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=160.6,-55.95,-170,-25.89</a:t>
            </a:r>
          </a:p>
          <a:p>
            <a:pPr lvl="1"/>
            <a:r>
              <a:rPr lang="en-US" sz="1900" dirty="0" err="1">
                <a:solidFill>
                  <a:srgbClr val="262626"/>
                </a:solidFill>
                <a:latin typeface="Mont Book"/>
              </a:rPr>
              <a:t>opvragen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van items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uit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een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collectie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binnen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een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bounding box (of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andere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eenvoudige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filter)</a:t>
            </a:r>
          </a:p>
          <a:p>
            <a:pPr lvl="1"/>
            <a:r>
              <a:rPr lang="en-US" sz="1900" dirty="0">
                <a:solidFill>
                  <a:srgbClr val="262626"/>
                </a:solidFill>
                <a:latin typeface="Mont Book"/>
              </a:rPr>
              <a:t>client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kan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via content negotiation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gewenste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format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opvragen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,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bv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GeoJSON</a:t>
            </a:r>
            <a:endParaRPr lang="en-US" sz="1900" dirty="0">
              <a:solidFill>
                <a:srgbClr val="262626"/>
              </a:solidFill>
              <a:latin typeface="Mont Book"/>
            </a:endParaRPr>
          </a:p>
          <a:p>
            <a:pPr lvl="1"/>
            <a:r>
              <a:rPr lang="en-US" sz="1900" dirty="0" err="1">
                <a:solidFill>
                  <a:srgbClr val="262626"/>
                </a:solidFill>
                <a:latin typeface="Mont Book"/>
              </a:rPr>
              <a:t>paginering</a:t>
            </a:r>
            <a:endParaRPr lang="en-US" sz="1900" dirty="0">
              <a:solidFill>
                <a:srgbClr val="262626"/>
              </a:solidFill>
              <a:latin typeface="Mont Book"/>
            </a:endParaRPr>
          </a:p>
          <a:p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GET /collections/buildings/items/building</a:t>
            </a:r>
          </a:p>
          <a:p>
            <a:pPr lvl="1">
              <a:lnSpc>
                <a:spcPct val="100000"/>
              </a:lnSpc>
            </a:pPr>
            <a:r>
              <a:rPr lang="en-US" sz="1900" dirty="0" err="1">
                <a:solidFill>
                  <a:srgbClr val="262626"/>
                </a:solidFill>
                <a:latin typeface="Mont Book"/>
              </a:rPr>
              <a:t>Opvragen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individueel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item</a:t>
            </a:r>
          </a:p>
          <a:p>
            <a:r>
              <a:rPr kumimoji="0" lang="en-NL" altLang="en-NL" sz="28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GET /collections/buildings/</a:t>
            </a:r>
            <a:r>
              <a:rPr kumimoji="0" lang="en-NL" altLang="en-NL" sz="2800" b="0" i="0" u="none" strike="noStrike" cap="none" normalizeH="0" baseline="0" dirty="0" err="1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items?crs</a:t>
            </a:r>
            <a:r>
              <a:rPr kumimoji="0" lang="en-NL" altLang="en-NL" sz="28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=</a:t>
            </a:r>
            <a:r>
              <a:rPr kumimoji="0" lang="nl-NL" altLang="en-NL" sz="28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{</a:t>
            </a:r>
            <a:r>
              <a:rPr kumimoji="0" lang="nl-NL" altLang="en-NL" sz="2800" b="0" i="0" u="none" strike="noStrike" cap="none" normalizeH="0" baseline="0" dirty="0" err="1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crsuri</a:t>
            </a:r>
            <a:r>
              <a:rPr kumimoji="0" lang="nl-NL" altLang="en-NL" sz="28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}</a:t>
            </a:r>
          </a:p>
          <a:p>
            <a:pPr lvl="1">
              <a:lnSpc>
                <a:spcPct val="110000"/>
              </a:lnSpc>
            </a:pPr>
            <a:r>
              <a:rPr lang="nl-NL" altLang="en-NL" sz="1900" dirty="0">
                <a:solidFill>
                  <a:srgbClr val="262626"/>
                </a:solidFill>
                <a:latin typeface="Mont Book"/>
              </a:rPr>
              <a:t>Opvragen in specifiek CRS</a:t>
            </a:r>
          </a:p>
          <a:p>
            <a:pPr lvl="1">
              <a:lnSpc>
                <a:spcPct val="110000"/>
              </a:lnSpc>
            </a:pPr>
            <a:r>
              <a:rPr lang="nl-NL" altLang="en-NL" sz="1900" dirty="0">
                <a:solidFill>
                  <a:srgbClr val="262626"/>
                </a:solidFill>
                <a:latin typeface="Mont Book"/>
              </a:rPr>
              <a:t>De default is CRS84</a:t>
            </a:r>
            <a:endParaRPr lang="en-NL" altLang="en-NL" sz="1900" dirty="0">
              <a:solidFill>
                <a:srgbClr val="262626"/>
              </a:solidFill>
              <a:latin typeface="Mont Book"/>
            </a:endParaRPr>
          </a:p>
          <a:p>
            <a:endParaRPr lang="en-US" b="1" dirty="0">
              <a:solidFill>
                <a:srgbClr val="E83E8C"/>
              </a:solidFill>
              <a:latin typeface="SFMono-Regular"/>
            </a:endParaRPr>
          </a:p>
          <a:p>
            <a:endParaRPr lang="en-US" dirty="0">
              <a:solidFill>
                <a:srgbClr val="E83E8C"/>
              </a:solidFill>
              <a:latin typeface="SFMono-Regular"/>
            </a:endParaRPr>
          </a:p>
          <a:p>
            <a:endParaRPr lang="en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AB65EE0-695B-457F-0E2F-E8C212BB6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8</a:t>
            </a:fld>
            <a:endParaRPr lang="nl-NL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919E68A-4246-6E7C-0641-377A849E5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12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4827-09DB-5C39-BFDC-4E82BCE3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9F1C8-CB80-26A0-EE80-DE9C00AC2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Zet to Repo op je computer</a:t>
            </a:r>
          </a:p>
          <a:p>
            <a:r>
              <a:rPr lang="en-US" dirty="0" err="1"/>
              <a:t>Installeer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VS Code</a:t>
            </a:r>
          </a:p>
          <a:p>
            <a:pPr lvl="1"/>
            <a:r>
              <a:rPr lang="en-US" dirty="0"/>
              <a:t>NodeJS</a:t>
            </a:r>
          </a:p>
          <a:p>
            <a:pPr lvl="1"/>
            <a:r>
              <a:rPr lang="en-US" dirty="0"/>
              <a:t>Bruno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3AC05-57D7-09D2-5EF0-45870B1A3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5768890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d029de722713fbda088f474ab55a8f91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9978f67d981c86fda37d097ac6baa60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89ABABC-9481-4A5F-952C-6FB52F87C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271486-D441-47CB-A913-F70AEA300F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10A444-8D14-4577-AFED-72C37F26002F}">
  <ds:schemaRefs>
    <ds:schemaRef ds:uri="http://schemas.microsoft.com/office/2006/metadata/properties"/>
    <ds:schemaRef ds:uri="http://schemas.microsoft.com/office/infopath/2007/PartnerControls"/>
    <ds:schemaRef ds:uri="86b5f7f7-2f15-447a-b5f6-1e4312ec3a6d"/>
    <ds:schemaRef ds:uri="385505e6-e5d7-4f1a-b335-045f4e6272b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464</TotalTime>
  <Words>680</Words>
  <Application>Microsoft Macintosh PowerPoint</Application>
  <PresentationFormat>Widescreen</PresentationFormat>
  <Paragraphs>183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Aptos</vt:lpstr>
      <vt:lpstr>Arial</vt:lpstr>
      <vt:lpstr>Calibri</vt:lpstr>
      <vt:lpstr>Courier New</vt:lpstr>
      <vt:lpstr>Lato</vt:lpstr>
      <vt:lpstr>Mont Book</vt:lpstr>
      <vt:lpstr>SFMono-Regular</vt:lpstr>
      <vt:lpstr>Tenorite</vt:lpstr>
      <vt:lpstr>Wingdings</vt:lpstr>
      <vt:lpstr>Geonovum</vt:lpstr>
      <vt:lpstr>OGC API Features</vt:lpstr>
      <vt:lpstr>Agenda</vt:lpstr>
      <vt:lpstr>Waarom OGC API’s ?</vt:lpstr>
      <vt:lpstr>Belang Geonovum stimuleren OGC-API-gebruik?</vt:lpstr>
      <vt:lpstr>PowerPoint Presentation</vt:lpstr>
      <vt:lpstr>Deployment model voorbeeld – API bouwstenen</vt:lpstr>
      <vt:lpstr>OGC API Common – algemene regels</vt:lpstr>
      <vt:lpstr>Een kijkje naar OGC API Features</vt:lpstr>
      <vt:lpstr>Getting Ready</vt:lpstr>
      <vt:lpstr>Settings up the server</vt:lpstr>
      <vt:lpstr>Running the server</vt:lpstr>
      <vt:lpstr>Running the server</vt:lpstr>
      <vt:lpstr>OK – Ready? Let’s do this</vt:lpstr>
      <vt:lpstr>POST - Create</vt:lpstr>
      <vt:lpstr>POST - Create</vt:lpstr>
      <vt:lpstr>PUT - Replace</vt:lpstr>
      <vt:lpstr>PUT - Replace</vt:lpstr>
      <vt:lpstr>DELETE - Delete</vt:lpstr>
      <vt:lpstr>OPTIONS</vt:lpstr>
      <vt:lpstr>OPTIONS</vt:lpstr>
      <vt:lpstr>PATCH - Update </vt:lpstr>
      <vt:lpstr>PATCH – Update. Schema impositions</vt:lpstr>
      <vt:lpstr>Optimistic Locking</vt:lpstr>
      <vt:lpstr>Optimistic Locking – server side</vt:lpstr>
      <vt:lpstr>Optimistic Locking - Timestamps</vt:lpstr>
      <vt:lpstr>Optimistic Locking - Timestamps</vt:lpstr>
      <vt:lpstr>Optimistic Locking - ETags</vt:lpstr>
      <vt:lpstr>Optimistic Locking – Strong ETags</vt:lpstr>
      <vt:lpstr>Optimistic Locking – Strong ETags</vt:lpstr>
      <vt:lpstr>Optimistic Locking – Strong ETags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OGC API standaarden</dc:title>
  <dc:creator>Linda van den Brink</dc:creator>
  <cp:lastModifiedBy>Bart De Lathouwer</cp:lastModifiedBy>
  <cp:revision>16</cp:revision>
  <dcterms:created xsi:type="dcterms:W3CDTF">2023-12-12T13:05:39Z</dcterms:created>
  <dcterms:modified xsi:type="dcterms:W3CDTF">2026-02-06T14:46:09Z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